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3" autoAdjust="0"/>
    <p:restoredTop sz="94660"/>
  </p:normalViewPr>
  <p:slideViewPr>
    <p:cSldViewPr snapToGrid="0">
      <p:cViewPr>
        <p:scale>
          <a:sx n="120" d="100"/>
          <a:sy n="120" d="100"/>
        </p:scale>
        <p:origin x="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e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AF41FE-0022-4705-902C-32E574A63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Case 2 – </a:t>
            </a:r>
            <a:r>
              <a:rPr lang="sv-SE" dirty="0" err="1"/>
              <a:t>Prejudice</a:t>
            </a:r>
            <a:r>
              <a:rPr lang="sv-SE" dirty="0"/>
              <a:t>?</a:t>
            </a:r>
            <a:br>
              <a:rPr lang="sv-SE" dirty="0"/>
            </a:br>
            <a:r>
              <a:rPr lang="sv-SE" dirty="0"/>
              <a:t>Ssy191 – </a:t>
            </a:r>
            <a:r>
              <a:rPr lang="sv-SE" dirty="0" err="1"/>
              <a:t>Ethics</a:t>
            </a:r>
            <a:r>
              <a:rPr lang="sv-SE" dirty="0"/>
              <a:t> presentation</a:t>
            </a:r>
            <a:endParaRPr lang="LID4096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FC979DA-2937-4ECC-8FFB-8B9BAE047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By:  Akos Vass, Gustav Rosin, Jonas </a:t>
            </a:r>
            <a:r>
              <a:rPr lang="sv-SE" dirty="0" err="1"/>
              <a:t>Herzfeld</a:t>
            </a:r>
            <a:r>
              <a:rPr lang="sv-SE" dirty="0"/>
              <a:t> &amp; Stefan Vukman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66344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himmel, utomhus, strand, vatten&#10;&#10;Automatiskt genererad beskrivning">
            <a:extLst>
              <a:ext uri="{FF2B5EF4-FFF2-40B4-BE49-F238E27FC236}">
                <a16:creationId xmlns:a16="http://schemas.microsoft.com/office/drawing/2014/main" id="{AD1C854A-944B-4146-BA69-1007F538C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58103"/>
            <a:ext cx="7729728" cy="941796"/>
          </a:xfrm>
          <a:solidFill>
            <a:srgbClr val="FFFFFF">
              <a:alpha val="80000"/>
            </a:srgbClr>
          </a:solidFill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Thank you for listening!</a:t>
            </a:r>
            <a:endParaRPr lang="en-US" kern="1200" cap="all" spc="200" baseline="0" dirty="0">
              <a:solidFill>
                <a:srgbClr val="262626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49951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</p:spPr>
        <p:txBody>
          <a:bodyPr>
            <a:normAutofit/>
          </a:bodyPr>
          <a:lstStyle/>
          <a:p>
            <a:r>
              <a:rPr lang="sv-SE" sz="2400"/>
              <a:t>The case</a:t>
            </a:r>
            <a:endParaRPr lang="LID4096" sz="240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640692"/>
            <a:ext cx="5925310" cy="3255252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GB" sz="1400" dirty="0"/>
              <a:t>Ramona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Intern at </a:t>
            </a:r>
            <a:r>
              <a:rPr lang="en-GB" sz="1400" dirty="0" err="1"/>
              <a:t>startup</a:t>
            </a:r>
            <a:r>
              <a:rPr lang="en-GB" sz="1400" dirty="0"/>
              <a:t> with 9 male colleagues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Through a vote, Ramona gets 4/5 morning shifts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A conversation with a colleague ends with:</a:t>
            </a:r>
            <a:br>
              <a:rPr lang="en-GB" sz="1400" dirty="0"/>
            </a:br>
            <a:r>
              <a:rPr lang="en-GB" sz="1400" dirty="0"/>
              <a:t>“No reason to be tired because you are working mostly day shifts”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Day after in a group conversation:</a:t>
            </a:r>
            <a:br>
              <a:rPr lang="en-GB" sz="1400" dirty="0"/>
            </a:br>
            <a:r>
              <a:rPr lang="en-GB" sz="1400" dirty="0"/>
              <a:t>Same colleague says: “Always get her way since she is woman”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Following weeks, Ramona avoids colleague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At every interaction, colleague makes remarks</a:t>
            </a:r>
            <a:br>
              <a:rPr lang="en-GB" sz="1400" dirty="0"/>
            </a:br>
            <a:r>
              <a:rPr lang="en-GB" sz="1400" dirty="0"/>
              <a:t>Ramona feels guilty and trivial</a:t>
            </a:r>
          </a:p>
          <a:p>
            <a:pPr>
              <a:lnSpc>
                <a:spcPct val="90000"/>
              </a:lnSpc>
            </a:pPr>
            <a:r>
              <a:rPr lang="en-GB" sz="1400" dirty="0"/>
              <a:t>Leaves Ramona asking herself</a:t>
            </a:r>
            <a:br>
              <a:rPr lang="en-GB" sz="1400" dirty="0"/>
            </a:br>
            <a:r>
              <a:rPr lang="en-GB" sz="1400" i="1" dirty="0"/>
              <a:t>Does the colleague hold a prejudice toward female engineers?</a:t>
            </a:r>
          </a:p>
        </p:txBody>
      </p:sp>
      <p:pic>
        <p:nvPicPr>
          <p:cNvPr id="5" name="Bildobjekt 4" descr="En bild som visar kläder, person, vägg, står&#10;&#10;Automatiskt genererad beskrivning">
            <a:extLst>
              <a:ext uri="{FF2B5EF4-FFF2-40B4-BE49-F238E27FC236}">
                <a16:creationId xmlns:a16="http://schemas.microsoft.com/office/drawing/2014/main" id="{BC3A5537-98DC-411B-B9A9-24EAB31181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34654" y="10"/>
            <a:ext cx="465734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281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objekt 7" descr="En bild som visar inomhus, person, bärbar dator&#10;&#10;Automatiskt genererad beskrivning">
            <a:extLst>
              <a:ext uri="{FF2B5EF4-FFF2-40B4-BE49-F238E27FC236}">
                <a16:creationId xmlns:a16="http://schemas.microsoft.com/office/drawing/2014/main" id="{9DF55E4F-A059-442D-A7EE-499518772F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1" y="2907830"/>
            <a:ext cx="4379278" cy="394688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4D5EE79-EF92-4409-AAA1-DF3B03B07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-1"/>
            <a:ext cx="465734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8542" y="1290025"/>
            <a:ext cx="3292518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sv-SE" sz="2400" dirty="0"/>
              <a:t>1. </a:t>
            </a:r>
            <a:r>
              <a:rPr lang="sv-SE" sz="2400"/>
              <a:t>Who</a:t>
            </a:r>
            <a:r>
              <a:rPr lang="sv-SE" sz="2400" dirty="0"/>
              <a:t> is the agent?</a:t>
            </a:r>
            <a:endParaRPr lang="LID4096" sz="2400" dirty="0"/>
          </a:p>
        </p:txBody>
      </p:sp>
      <p:pic>
        <p:nvPicPr>
          <p:cNvPr id="10" name="Bildobjekt 9" descr="En bild som visar person, kläder, vägg, kvinna&#10;&#10;Automatiskt genererad beskrivning">
            <a:extLst>
              <a:ext uri="{FF2B5EF4-FFF2-40B4-BE49-F238E27FC236}">
                <a16:creationId xmlns:a16="http://schemas.microsoft.com/office/drawing/2014/main" id="{C5B4AE15-0E85-4483-9F3F-A0C1A41DB9F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2109186" cy="2749445"/>
          </a:xfrm>
          <a:prstGeom prst="rect">
            <a:avLst/>
          </a:prstGeom>
        </p:spPr>
      </p:pic>
      <p:pic>
        <p:nvPicPr>
          <p:cNvPr id="6" name="Bildobjekt 5" descr="En bild som visar person, bord, inomhus, man&#10;&#10;Automatiskt genererad beskrivning">
            <a:extLst>
              <a:ext uri="{FF2B5EF4-FFF2-40B4-BE49-F238E27FC236}">
                <a16:creationId xmlns:a16="http://schemas.microsoft.com/office/drawing/2014/main" id="{94FA3443-FEC7-4508-B789-4C3B06188C1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70073" y="2770"/>
            <a:ext cx="2109205" cy="2746685"/>
          </a:xfrm>
          <a:prstGeom prst="rect">
            <a:avLst/>
          </a:prstGeom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8542" y="2858703"/>
            <a:ext cx="3286982" cy="304254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1. Ramona</a:t>
            </a:r>
          </a:p>
          <a:p>
            <a:r>
              <a:rPr lang="en-GB" dirty="0">
                <a:solidFill>
                  <a:srgbClr val="FFFFFF"/>
                </a:solidFill>
              </a:rPr>
              <a:t>2. The mean colleague</a:t>
            </a:r>
          </a:p>
          <a:p>
            <a:r>
              <a:rPr lang="en-GB" dirty="0">
                <a:solidFill>
                  <a:srgbClr val="FFFFFF"/>
                </a:solidFill>
              </a:rPr>
              <a:t>3. The rest of the interns</a:t>
            </a:r>
          </a:p>
          <a:p>
            <a:r>
              <a:rPr lang="en-GB" dirty="0">
                <a:solidFill>
                  <a:srgbClr val="FFFFFF"/>
                </a:solidFill>
              </a:rPr>
              <a:t>4. The boss / the company’s HR department</a:t>
            </a:r>
          </a:p>
        </p:txBody>
      </p:sp>
      <p:pic>
        <p:nvPicPr>
          <p:cNvPr id="12" name="Bildobjekt 11" descr="En bild som visar person, byggnad, utomhus, mark&#10;&#10;Automatiskt genererad beskrivning">
            <a:extLst>
              <a:ext uri="{FF2B5EF4-FFF2-40B4-BE49-F238E27FC236}">
                <a16:creationId xmlns:a16="http://schemas.microsoft.com/office/drawing/2014/main" id="{D728F43A-84B5-456A-B094-AD80C202239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40145" y="10"/>
            <a:ext cx="2833641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17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E1D4842-F208-47E0-A3A4-6469A9F04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941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sv-SE"/>
              <a:t>2. What are the alternatives?</a:t>
            </a:r>
            <a:endParaRPr lang="LID4096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477" y="2858703"/>
            <a:ext cx="5285791" cy="3042547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Do nothing</a:t>
            </a:r>
          </a:p>
          <a:p>
            <a:r>
              <a:rPr lang="en-GB">
                <a:solidFill>
                  <a:srgbClr val="FFFFFF"/>
                </a:solidFill>
              </a:rPr>
              <a:t>Confront the mean colleague</a:t>
            </a:r>
          </a:p>
          <a:p>
            <a:r>
              <a:rPr lang="en-GB">
                <a:solidFill>
                  <a:srgbClr val="FFFFFF"/>
                </a:solidFill>
              </a:rPr>
              <a:t>Talk to her boss / HR department about the issue</a:t>
            </a:r>
          </a:p>
          <a:p>
            <a:r>
              <a:rPr lang="en-GB">
                <a:solidFill>
                  <a:srgbClr val="FFFFFF"/>
                </a:solidFill>
              </a:rPr>
              <a:t>Leave the job</a:t>
            </a:r>
          </a:p>
        </p:txBody>
      </p:sp>
      <p:pic>
        <p:nvPicPr>
          <p:cNvPr id="7" name="Bildobjekt 6" descr="En bild som visar person, inomhus, vägg, sitter&#10;&#10;Automatiskt genererad beskrivning">
            <a:extLst>
              <a:ext uri="{FF2B5EF4-FFF2-40B4-BE49-F238E27FC236}">
                <a16:creationId xmlns:a16="http://schemas.microsoft.com/office/drawing/2014/main" id="{54FDAEAE-C6E4-4FFC-86B2-C44E8B438A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76939" y="-2"/>
            <a:ext cx="5315061" cy="3429002"/>
          </a:xfrm>
          <a:prstGeom prst="rect">
            <a:avLst/>
          </a:prstGeom>
        </p:spPr>
      </p:pic>
      <p:pic>
        <p:nvPicPr>
          <p:cNvPr id="5" name="Bildobjekt 4" descr="En bild som visar person, vägg, inomhus, bord&#10;&#10;Automatiskt genererad beskrivning">
            <a:extLst>
              <a:ext uri="{FF2B5EF4-FFF2-40B4-BE49-F238E27FC236}">
                <a16:creationId xmlns:a16="http://schemas.microsoft.com/office/drawing/2014/main" id="{B03C2741-2290-47D7-BE02-C31F3D5B93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76939" y="3429001"/>
            <a:ext cx="531506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3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>
            <a:normAutofit/>
          </a:bodyPr>
          <a:lstStyle/>
          <a:p>
            <a:r>
              <a:rPr lang="sv-SE" sz="2400" dirty="0"/>
              <a:t>3. </a:t>
            </a:r>
            <a:r>
              <a:rPr lang="sv-SE" sz="2400"/>
              <a:t>Who</a:t>
            </a:r>
            <a:r>
              <a:rPr lang="sv-SE" sz="2400" dirty="0"/>
              <a:t> is </a:t>
            </a:r>
            <a:r>
              <a:rPr lang="sv-SE" sz="2400"/>
              <a:t>affected</a:t>
            </a:r>
            <a:r>
              <a:rPr lang="sv-SE" sz="2400" dirty="0"/>
              <a:t> </a:t>
            </a:r>
            <a:r>
              <a:rPr lang="sv-SE" sz="2400"/>
              <a:t>bt</a:t>
            </a:r>
            <a:r>
              <a:rPr lang="sv-SE" sz="2400" dirty="0"/>
              <a:t> the alternatives and </a:t>
            </a:r>
            <a:r>
              <a:rPr lang="sv-SE" sz="2400"/>
              <a:t>how</a:t>
            </a:r>
            <a:r>
              <a:rPr lang="sv-SE" sz="2400" dirty="0"/>
              <a:t>?</a:t>
            </a:r>
            <a:endParaRPr lang="LID4096" sz="2400" dirty="0"/>
          </a:p>
        </p:txBody>
      </p:sp>
      <p:pic>
        <p:nvPicPr>
          <p:cNvPr id="6" name="Bildobjekt 5" descr="En bild som visar vägg, person, inomhus, ung&#10;&#10;Automatiskt genererad beskrivning">
            <a:extLst>
              <a:ext uri="{FF2B5EF4-FFF2-40B4-BE49-F238E27FC236}">
                <a16:creationId xmlns:a16="http://schemas.microsoft.com/office/drawing/2014/main" id="{4D168CC6-B943-4340-A71E-15172590F9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496" y="2640692"/>
            <a:ext cx="5925310" cy="325525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500"/>
              <a:t>If Ramona does nothing, the situation won’t change and she will be the one suffering</a:t>
            </a:r>
          </a:p>
          <a:p>
            <a:pPr>
              <a:lnSpc>
                <a:spcPct val="90000"/>
              </a:lnSpc>
            </a:pPr>
            <a:r>
              <a:rPr lang="en-GB" sz="1500"/>
              <a:t>Confronting the colleague, Ramona will have to deal with his views and face his reaction</a:t>
            </a:r>
          </a:p>
          <a:p>
            <a:pPr>
              <a:lnSpc>
                <a:spcPct val="90000"/>
              </a:lnSpc>
            </a:pPr>
            <a:r>
              <a:rPr lang="en-GB" sz="1500"/>
              <a:t>Talking to the boss, the boss has to make a decision on what to do. Here, Ramona, the colleague and the boss could end up in a meeting</a:t>
            </a:r>
          </a:p>
          <a:p>
            <a:pPr>
              <a:lnSpc>
                <a:spcPct val="90000"/>
              </a:lnSpc>
            </a:pPr>
            <a:r>
              <a:rPr lang="en-GB" sz="1500"/>
              <a:t>If Ramona leaves her job, multiple possible outcomes.</a:t>
            </a:r>
            <a:br>
              <a:rPr lang="en-GB" sz="1500"/>
            </a:br>
            <a:r>
              <a:rPr lang="en-GB" sz="1500"/>
              <a:t>- The boss would want to why Ramona leaves?</a:t>
            </a:r>
            <a:br>
              <a:rPr lang="en-GB" sz="1500"/>
            </a:br>
            <a:r>
              <a:rPr lang="en-GB" sz="1500"/>
              <a:t>- The colleague would get peace</a:t>
            </a:r>
            <a:br>
              <a:rPr lang="en-GB" sz="1500"/>
            </a:br>
            <a:r>
              <a:rPr lang="en-GB" sz="1500"/>
              <a:t>- Ramona doesn’t have to put up with the colleague</a:t>
            </a:r>
            <a:br>
              <a:rPr lang="en-GB" sz="1500"/>
            </a:br>
            <a:r>
              <a:rPr lang="en-GB" sz="1500"/>
              <a:t>- The rest of the colleagues could be affected, since they loose Ramona</a:t>
            </a:r>
          </a:p>
        </p:txBody>
      </p:sp>
    </p:spTree>
    <p:extLst>
      <p:ext uri="{BB962C8B-B14F-4D97-AF65-F5344CB8AC3E}">
        <p14:creationId xmlns:p14="http://schemas.microsoft.com/office/powerpoint/2010/main" val="4081140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D353839-ED56-49C4-A7CE-B1911A79D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-2"/>
            <a:ext cx="6888481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sv-SE" sz="2000" dirty="0"/>
              <a:t>4. </a:t>
            </a:r>
            <a:r>
              <a:rPr lang="sv-SE" sz="2000" dirty="0" err="1"/>
              <a:t>What</a:t>
            </a:r>
            <a:r>
              <a:rPr lang="sv-SE" sz="2000" dirty="0"/>
              <a:t> </a:t>
            </a:r>
            <a:r>
              <a:rPr lang="sv-SE" sz="2000" dirty="0" err="1"/>
              <a:t>are</a:t>
            </a:r>
            <a:r>
              <a:rPr lang="sv-SE" sz="2000" dirty="0"/>
              <a:t> the </a:t>
            </a:r>
            <a:r>
              <a:rPr lang="sv-SE" sz="2000" dirty="0" err="1"/>
              <a:t>consequences</a:t>
            </a:r>
            <a:r>
              <a:rPr lang="sv-SE" sz="2000" dirty="0"/>
              <a:t> </a:t>
            </a:r>
            <a:r>
              <a:rPr lang="sv-SE" sz="2000" dirty="0" err="1"/>
              <a:t>of</a:t>
            </a:r>
            <a:r>
              <a:rPr lang="sv-SE" sz="2000" dirty="0"/>
              <a:t> the different alternatives?</a:t>
            </a:r>
            <a:endParaRPr lang="LID4096" sz="2000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2858703"/>
            <a:ext cx="5285791" cy="3042547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FFFFFF"/>
                </a:solidFill>
              </a:rPr>
              <a:t>If Ramona does nothing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the bullying might continue 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Possible decrease in performance and thus her work might suffer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FFFFFF"/>
                </a:solidFill>
              </a:rPr>
              <a:t>Confronting the colleague, multiple emotional outcomes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Colleague might realize his mistakes and apologize and stop the bullying.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He might react madly, making the bullying worse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FFFFFF"/>
                </a:solidFill>
              </a:rPr>
              <a:t>Talking to the boss/HR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Colleague might face punishment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Ramona might not be taken seriously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If the colleague gets away, his behaviour might be acceptable and continue bullying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The colleague could be fired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rgbClr val="FFFFFF"/>
                </a:solidFill>
              </a:rPr>
              <a:t>Leaving the job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Not deal with colleague, but has to find a new job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The other colleagues would want to know why she is leaving, possible reaction from them</a:t>
            </a:r>
            <a:br>
              <a:rPr lang="en-GB" sz="1400" dirty="0">
                <a:solidFill>
                  <a:srgbClr val="FFFFFF"/>
                </a:solidFill>
              </a:rPr>
            </a:br>
            <a:r>
              <a:rPr lang="en-GB" sz="1400" dirty="0">
                <a:solidFill>
                  <a:srgbClr val="FFFFFF"/>
                </a:solidFill>
              </a:rPr>
              <a:t>- If they think she wasn’t mistreated, the bullying might continue</a:t>
            </a:r>
          </a:p>
        </p:txBody>
      </p:sp>
      <p:pic>
        <p:nvPicPr>
          <p:cNvPr id="10" name="Bildobjekt 9">
            <a:extLst>
              <a:ext uri="{FF2B5EF4-FFF2-40B4-BE49-F238E27FC236}">
                <a16:creationId xmlns:a16="http://schemas.microsoft.com/office/drawing/2014/main" id="{27A7ECDE-F894-4BAF-A679-BC313D8CD2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29" y="3322"/>
            <a:ext cx="2657263" cy="3429000"/>
          </a:xfrm>
          <a:prstGeom prst="rect">
            <a:avLst/>
          </a:prstGeom>
        </p:spPr>
      </p:pic>
      <p:pic>
        <p:nvPicPr>
          <p:cNvPr id="12" name="Bildobjekt 11" descr="En bild som visar person, vägg, stående, inomhus&#10;&#10;Automatiskt genererad beskrivning">
            <a:extLst>
              <a:ext uri="{FF2B5EF4-FFF2-40B4-BE49-F238E27FC236}">
                <a16:creationId xmlns:a16="http://schemas.microsoft.com/office/drawing/2014/main" id="{F2C895EB-7964-4ED9-9ABE-A610984C21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61337" y="11723"/>
            <a:ext cx="2646237" cy="3428169"/>
          </a:xfrm>
          <a:prstGeom prst="rect">
            <a:avLst/>
          </a:prstGeom>
        </p:spPr>
      </p:pic>
      <p:pic>
        <p:nvPicPr>
          <p:cNvPr id="13" name="Bildobjekt 12" descr="En bild som visar person, fönster, inomhus, man&#10;&#10;Automatiskt genererad beskrivning">
            <a:extLst>
              <a:ext uri="{FF2B5EF4-FFF2-40B4-BE49-F238E27FC236}">
                <a16:creationId xmlns:a16="http://schemas.microsoft.com/office/drawing/2014/main" id="{3B9B1471-FF88-409A-A594-03234682776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723" y="3427339"/>
            <a:ext cx="2662022" cy="3429000"/>
          </a:xfrm>
          <a:prstGeom prst="rect">
            <a:avLst/>
          </a:prstGeom>
        </p:spPr>
      </p:pic>
      <p:pic>
        <p:nvPicPr>
          <p:cNvPr id="14" name="Bildobjekt 13" descr="En bild som visar person, inomhus, vägg, ung&#10;&#10;Automatiskt genererad beskrivning">
            <a:extLst>
              <a:ext uri="{FF2B5EF4-FFF2-40B4-BE49-F238E27FC236}">
                <a16:creationId xmlns:a16="http://schemas.microsoft.com/office/drawing/2014/main" id="{B5A42094-6706-4007-B5A1-F48E748866A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9675" y="3430661"/>
            <a:ext cx="2646237" cy="342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0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Bildobjekt 26" descr="En bild som visar person, inomhus, man, kläder&#10;&#10;Automatiskt genererad beskrivning">
            <a:extLst>
              <a:ext uri="{FF2B5EF4-FFF2-40B4-BE49-F238E27FC236}">
                <a16:creationId xmlns:a16="http://schemas.microsoft.com/office/drawing/2014/main" id="{680CAAE9-76EC-420F-8CB1-321C36C1B7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19" r="3" b="7948"/>
          <a:stretch/>
        </p:blipFill>
        <p:spPr>
          <a:xfrm>
            <a:off x="20" y="2285991"/>
            <a:ext cx="5315041" cy="228600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8D49316-27CF-4C3D-BE8C-042F06B89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sv-SE" sz="2600"/>
              <a:t>5. What are the values at stake?</a:t>
            </a:r>
            <a:endParaRPr lang="LID4096" sz="2600"/>
          </a:p>
        </p:txBody>
      </p:sp>
      <p:pic>
        <p:nvPicPr>
          <p:cNvPr id="25" name="Bildobjekt 24" descr="En bild som visar inomhus, person, kläder, kvinna&#10;&#10;Automatiskt genererad beskrivning">
            <a:extLst>
              <a:ext uri="{FF2B5EF4-FFF2-40B4-BE49-F238E27FC236}">
                <a16:creationId xmlns:a16="http://schemas.microsoft.com/office/drawing/2014/main" id="{536D9EB2-1E8D-4986-9C9A-F82B7EFE3C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19" r="3" b="27148"/>
          <a:stretch/>
        </p:blipFill>
        <p:spPr>
          <a:xfrm>
            <a:off x="0" y="4571986"/>
            <a:ext cx="5315041" cy="2286000"/>
          </a:xfrm>
          <a:prstGeom prst="rect">
            <a:avLst/>
          </a:prstGeom>
        </p:spPr>
      </p:pic>
      <p:pic>
        <p:nvPicPr>
          <p:cNvPr id="31" name="Bildobjekt 30" descr="En bild som visar inomhus, leksak, vägg, nalle&#10;&#10;Automatiskt genererad beskrivning">
            <a:extLst>
              <a:ext uri="{FF2B5EF4-FFF2-40B4-BE49-F238E27FC236}">
                <a16:creationId xmlns:a16="http://schemas.microsoft.com/office/drawing/2014/main" id="{B726DA64-FC93-4DE3-81DC-EFFFCC9871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60" r="3" b="33265"/>
          <a:stretch/>
        </p:blipFill>
        <p:spPr>
          <a:xfrm>
            <a:off x="20" y="-2"/>
            <a:ext cx="5315041" cy="2285999"/>
          </a:xfrm>
          <a:prstGeom prst="rect">
            <a:avLst/>
          </a:prstGeom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2858703"/>
            <a:ext cx="5285791" cy="304254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Nonmaleficence: 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People should not harm other people</a:t>
            </a:r>
          </a:p>
          <a:p>
            <a:r>
              <a:rPr lang="en-US" dirty="0">
                <a:solidFill>
                  <a:srgbClr val="FFFFFF"/>
                </a:solidFill>
              </a:rPr>
              <a:t>Loyalty: 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By taking one side, the other side might feel betrayed.</a:t>
            </a:r>
          </a:p>
          <a:p>
            <a:r>
              <a:rPr lang="en-US" dirty="0">
                <a:solidFill>
                  <a:srgbClr val="FFFFFF"/>
                </a:solidFill>
              </a:rPr>
              <a:t>Beneficence: 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People should feel good at work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587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C966A4D4-049A-4389-B407-0E7091A07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90025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sv-SE" sz="1800"/>
              <a:t>6. How can different values that are in conflict be weighed together?</a:t>
            </a:r>
            <a:endParaRPr lang="LID4096" sz="1800"/>
          </a:p>
        </p:txBody>
      </p:sp>
      <p:sp>
        <p:nvSpPr>
          <p:cNvPr id="28" name="Platshållare för innehåll 2">
            <a:extLst>
              <a:ext uri="{FF2B5EF4-FFF2-40B4-BE49-F238E27FC236}">
                <a16:creationId xmlns:a16="http://schemas.microsoft.com/office/drawing/2014/main" id="{9380A182-97F9-4147-A472-C484F0923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58703"/>
            <a:ext cx="4475892" cy="3042547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rgbClr val="FFFFFF"/>
                </a:solidFill>
              </a:rPr>
              <a:t>Nonmaleficience</a:t>
            </a:r>
            <a:r>
              <a:rPr lang="en-GB" dirty="0">
                <a:solidFill>
                  <a:srgbClr val="FFFFFF"/>
                </a:solidFill>
              </a:rPr>
              <a:t> VS </a:t>
            </a:r>
            <a:r>
              <a:rPr lang="en-GB" dirty="0" err="1">
                <a:solidFill>
                  <a:srgbClr val="FFFFFF"/>
                </a:solidFill>
              </a:rPr>
              <a:t>Beneficience</a:t>
            </a:r>
            <a:endParaRPr lang="en-GB" dirty="0">
              <a:solidFill>
                <a:srgbClr val="FFFFFF"/>
              </a:solidFill>
            </a:endParaRPr>
          </a:p>
          <a:p>
            <a:r>
              <a:rPr lang="en-GB" dirty="0">
                <a:solidFill>
                  <a:srgbClr val="FFFFFF"/>
                </a:solidFill>
              </a:rPr>
              <a:t>Loyalty VS </a:t>
            </a:r>
            <a:r>
              <a:rPr lang="en-GB" dirty="0" err="1">
                <a:solidFill>
                  <a:srgbClr val="FFFFFF"/>
                </a:solidFill>
              </a:rPr>
              <a:t>Nonmaleficience</a:t>
            </a:r>
            <a:endParaRPr lang="en-GB" dirty="0">
              <a:solidFill>
                <a:srgbClr val="FFFFFF"/>
              </a:solidFill>
            </a:endParaRPr>
          </a:p>
          <a:p>
            <a:r>
              <a:rPr lang="en-GB" dirty="0">
                <a:solidFill>
                  <a:srgbClr val="FFFFFF"/>
                </a:solidFill>
              </a:rPr>
              <a:t>Loyalty VS </a:t>
            </a:r>
            <a:r>
              <a:rPr lang="en-GB" dirty="0" err="1">
                <a:solidFill>
                  <a:srgbClr val="FFFFFF"/>
                </a:solidFill>
              </a:rPr>
              <a:t>Beneficience</a:t>
            </a:r>
            <a:endParaRPr lang="en-GB" dirty="0">
              <a:solidFill>
                <a:srgbClr val="FFFFFF"/>
              </a:solidFill>
            </a:endParaRPr>
          </a:p>
          <a:p>
            <a:endParaRPr lang="en-GB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5899359-8523-4D4D-B568-3FDFAF982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id="{2E9C9585-DA89-4D7E-BCDF-576461A1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77586" y="806357"/>
            <a:ext cx="4511266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E314EA57-4D3A-421C-8545-08272BC03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692" y="1190881"/>
            <a:ext cx="4159568" cy="415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38F709D-DACE-4FC1-BBC8-AD425BF4B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78776"/>
            <a:ext cx="5925310" cy="1174991"/>
          </a:xfrm>
        </p:spPr>
        <p:txBody>
          <a:bodyPr>
            <a:normAutofit/>
          </a:bodyPr>
          <a:lstStyle/>
          <a:p>
            <a:r>
              <a:rPr lang="sv-SE" sz="2400" dirty="0"/>
              <a:t>7. </a:t>
            </a:r>
            <a:r>
              <a:rPr lang="sv-SE" sz="2400" dirty="0" err="1"/>
              <a:t>Our</a:t>
            </a:r>
            <a:r>
              <a:rPr lang="sv-SE" sz="2400" dirty="0"/>
              <a:t> </a:t>
            </a:r>
            <a:r>
              <a:rPr lang="sv-SE" sz="2400" dirty="0" err="1"/>
              <a:t>recommendation</a:t>
            </a:r>
            <a:endParaRPr lang="LID4096" sz="2400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F3B0B32-0765-4E7E-8E7B-43AA0AE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" y="2299664"/>
            <a:ext cx="6824853" cy="163428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GB" dirty="0"/>
              <a:t>Ramona should stand up for herself and confront her colleague.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GB" dirty="0"/>
              <a:t>Ramona should talk to her boss and seek support.</a:t>
            </a:r>
            <a:br>
              <a:rPr lang="en-GB" dirty="0"/>
            </a:br>
            <a:r>
              <a:rPr lang="en-GB" dirty="0"/>
              <a:t>The boss has to take action to solve the issue in Ramona’s favour.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GB" dirty="0"/>
              <a:t>Her colleagues should show their support</a:t>
            </a:r>
          </a:p>
        </p:txBody>
      </p:sp>
      <p:sp>
        <p:nvSpPr>
          <p:cNvPr id="4" name="Platshållare för innehåll 2">
            <a:extLst>
              <a:ext uri="{FF2B5EF4-FFF2-40B4-BE49-F238E27FC236}">
                <a16:creationId xmlns:a16="http://schemas.microsoft.com/office/drawing/2014/main" id="{B30D5586-28A0-5741-A341-9BC685A50174}"/>
              </a:ext>
            </a:extLst>
          </p:cNvPr>
          <p:cNvSpPr txBox="1">
            <a:spLocks/>
          </p:cNvSpPr>
          <p:nvPr/>
        </p:nvSpPr>
        <p:spPr>
          <a:xfrm>
            <a:off x="804672" y="3933950"/>
            <a:ext cx="5739003" cy="1496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GB" dirty="0"/>
              <a:t>Pros:</a:t>
            </a:r>
          </a:p>
          <a:p>
            <a:pPr>
              <a:lnSpc>
                <a:spcPct val="90000"/>
              </a:lnSpc>
              <a:buFontTx/>
              <a:buChar char="-"/>
            </a:pPr>
            <a:r>
              <a:rPr lang="en-GB" dirty="0"/>
              <a:t>Most ethical way of approaching the situation</a:t>
            </a:r>
          </a:p>
          <a:p>
            <a:pPr>
              <a:lnSpc>
                <a:spcPct val="90000"/>
              </a:lnSpc>
              <a:buFontTx/>
              <a:buChar char="-"/>
            </a:pPr>
            <a:r>
              <a:rPr lang="en-GB" dirty="0"/>
              <a:t>Protection of values non-maleficence and beneficence</a:t>
            </a:r>
          </a:p>
        </p:txBody>
      </p:sp>
      <p:sp>
        <p:nvSpPr>
          <p:cNvPr id="5" name="Platshållare för innehåll 2">
            <a:extLst>
              <a:ext uri="{FF2B5EF4-FFF2-40B4-BE49-F238E27FC236}">
                <a16:creationId xmlns:a16="http://schemas.microsoft.com/office/drawing/2014/main" id="{BC1F3E75-554C-8049-B61A-26D0F4EB2816}"/>
              </a:ext>
            </a:extLst>
          </p:cNvPr>
          <p:cNvSpPr txBox="1">
            <a:spLocks/>
          </p:cNvSpPr>
          <p:nvPr/>
        </p:nvSpPr>
        <p:spPr>
          <a:xfrm>
            <a:off x="804672" y="5101879"/>
            <a:ext cx="7610825" cy="1576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GB" dirty="0"/>
              <a:t>Cons:</a:t>
            </a:r>
          </a:p>
          <a:p>
            <a:pPr>
              <a:lnSpc>
                <a:spcPct val="90000"/>
              </a:lnSpc>
              <a:buFontTx/>
              <a:buChar char="-"/>
            </a:pPr>
            <a:r>
              <a:rPr lang="en-GB" dirty="0"/>
              <a:t>Value of loyalty has to be stressed</a:t>
            </a:r>
          </a:p>
          <a:p>
            <a:pPr>
              <a:lnSpc>
                <a:spcPct val="90000"/>
              </a:lnSpc>
              <a:buFontTx/>
              <a:buChar char="-"/>
            </a:pPr>
            <a:r>
              <a:rPr lang="en-GB" dirty="0"/>
              <a:t>Disciplinary (maleficent) actions again the mean colleague might be necessary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BF0F80F-B579-6140-B6C4-4D575749C4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01087" y="0"/>
            <a:ext cx="34909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98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303</Words>
  <Application>Microsoft Office PowerPoint</Application>
  <PresentationFormat>Bredbild</PresentationFormat>
  <Paragraphs>52</Paragraphs>
  <Slides>10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Paket</vt:lpstr>
      <vt:lpstr>Case 2 – Prejudice? Ssy191 – Ethics presentation</vt:lpstr>
      <vt:lpstr>The case</vt:lpstr>
      <vt:lpstr>1. Who is the agent?</vt:lpstr>
      <vt:lpstr>2. What are the alternatives?</vt:lpstr>
      <vt:lpstr>3. Who is affected bt the alternatives and how?</vt:lpstr>
      <vt:lpstr>4. What are the consequences of the different alternatives?</vt:lpstr>
      <vt:lpstr>5. What are the values at stake?</vt:lpstr>
      <vt:lpstr>6. How can different values that are in conflict be weighed together?</vt:lpstr>
      <vt:lpstr>7. Our recommendation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2 – Prejudice? Ssy191 – Ethics presentation</dc:title>
  <dc:creator>Gustav Rosin</dc:creator>
  <cp:lastModifiedBy>Gustav Rosin</cp:lastModifiedBy>
  <cp:revision>8</cp:revision>
  <dcterms:created xsi:type="dcterms:W3CDTF">2019-05-10T11:23:52Z</dcterms:created>
  <dcterms:modified xsi:type="dcterms:W3CDTF">2019-05-10T12:59:24Z</dcterms:modified>
</cp:coreProperties>
</file>